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51" d="100"/>
          <a:sy n="51" d="100"/>
        </p:scale>
        <p:origin x="-1152" y="-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2/10/2019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2/10/2019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2/10/2019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2/10/2019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Big DATA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26830304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00108"/>
            <a:ext cx="8229600" cy="5500726"/>
          </a:xfrm>
        </p:spPr>
        <p:txBody>
          <a:bodyPr>
            <a:normAutofit fontScale="92500"/>
          </a:bodyPr>
          <a:lstStyle/>
          <a:p>
            <a:pPr marL="514350" indent="-514350">
              <a:buAutoNum type="arabicPlain" startAt="3"/>
            </a:pPr>
            <a:r>
              <a:rPr lang="en-IN" dirty="0" err="1" smtClean="0">
                <a:solidFill>
                  <a:srgbClr val="FF0000"/>
                </a:solidFill>
              </a:rPr>
              <a:t>MapReduce</a:t>
            </a:r>
            <a:r>
              <a:rPr lang="en-IN" dirty="0" smtClean="0">
                <a:solidFill>
                  <a:srgbClr val="FF0000"/>
                </a:solidFill>
              </a:rPr>
              <a:t>:  </a:t>
            </a:r>
            <a:r>
              <a:rPr lang="en-IN" dirty="0" smtClean="0"/>
              <a:t>A  software  framework  introduced  by </a:t>
            </a:r>
            <a:r>
              <a:rPr lang="en-IN" dirty="0" smtClean="0"/>
              <a:t>Google </a:t>
            </a:r>
            <a:r>
              <a:rPr lang="en-IN" dirty="0" smtClean="0"/>
              <a:t>for processing huge datasets on certain kinds of </a:t>
            </a:r>
            <a:r>
              <a:rPr lang="en-IN" dirty="0" smtClean="0"/>
              <a:t>problems </a:t>
            </a:r>
            <a:r>
              <a:rPr lang="en-IN" dirty="0" smtClean="0"/>
              <a:t>on a distributed </a:t>
            </a:r>
            <a:r>
              <a:rPr lang="en-IN" dirty="0" smtClean="0"/>
              <a:t>system. </a:t>
            </a:r>
            <a:r>
              <a:rPr lang="en-IN" dirty="0" smtClean="0"/>
              <a:t>Also implemented </a:t>
            </a:r>
            <a:r>
              <a:rPr lang="en-IN" dirty="0" smtClean="0"/>
              <a:t>in </a:t>
            </a:r>
            <a:r>
              <a:rPr lang="en-IN" dirty="0" err="1" smtClean="0"/>
              <a:t>Hadoop</a:t>
            </a:r>
            <a:r>
              <a:rPr lang="en-IN" dirty="0" smtClean="0"/>
              <a:t>.</a:t>
            </a:r>
          </a:p>
          <a:p>
            <a:pPr marL="514350" indent="-514350">
              <a:buAutoNum type="arabicPlain" startAt="3"/>
            </a:pPr>
            <a:r>
              <a:rPr lang="en-IN" dirty="0" smtClean="0">
                <a:solidFill>
                  <a:srgbClr val="FF0000"/>
                </a:solidFill>
              </a:rPr>
              <a:t>Cassandra:  </a:t>
            </a:r>
            <a:r>
              <a:rPr lang="en-IN" dirty="0" smtClean="0"/>
              <a:t>An  open  source  (free)  </a:t>
            </a:r>
            <a:r>
              <a:rPr lang="en-IN" dirty="0" smtClean="0"/>
              <a:t>database management </a:t>
            </a:r>
            <a:r>
              <a:rPr lang="en-IN" dirty="0" smtClean="0"/>
              <a:t>system designed to handle huge amounts </a:t>
            </a:r>
            <a:r>
              <a:rPr lang="en-IN" dirty="0" smtClean="0"/>
              <a:t>of  </a:t>
            </a:r>
            <a:r>
              <a:rPr lang="en-IN" dirty="0" smtClean="0"/>
              <a:t>data  on  a  distributed  system.  </a:t>
            </a:r>
            <a:endParaRPr lang="en-IN" dirty="0" smtClean="0"/>
          </a:p>
          <a:p>
            <a:pPr marL="514350" indent="-514350"/>
            <a:r>
              <a:rPr lang="en-IN" dirty="0" smtClean="0"/>
              <a:t>This  </a:t>
            </a:r>
            <a:r>
              <a:rPr lang="en-IN" dirty="0" smtClean="0"/>
              <a:t>system  was </a:t>
            </a:r>
            <a:r>
              <a:rPr lang="en-IN" dirty="0" smtClean="0"/>
              <a:t>originally </a:t>
            </a:r>
            <a:r>
              <a:rPr lang="en-IN" dirty="0" smtClean="0"/>
              <a:t>developed at </a:t>
            </a:r>
            <a:r>
              <a:rPr lang="en-IN" dirty="0" err="1" smtClean="0"/>
              <a:t>Facebook</a:t>
            </a:r>
            <a:r>
              <a:rPr lang="en-IN" dirty="0" smtClean="0"/>
              <a:t> and is now managed </a:t>
            </a:r>
            <a:r>
              <a:rPr lang="en-IN" dirty="0" smtClean="0"/>
              <a:t>as </a:t>
            </a:r>
            <a:r>
              <a:rPr lang="en-IN" dirty="0" smtClean="0"/>
              <a:t>a project of the Apache Software foundation.</a:t>
            </a:r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65403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Big Data Technology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00108"/>
            <a:ext cx="8229600" cy="5500726"/>
          </a:xfrm>
        </p:spPr>
        <p:txBody>
          <a:bodyPr>
            <a:normAutofit/>
          </a:bodyPr>
          <a:lstStyle/>
          <a:p>
            <a:pPr marL="514350" indent="-514350">
              <a:buNone/>
            </a:pPr>
            <a:r>
              <a:rPr lang="en-IN" dirty="0" smtClean="0"/>
              <a:t>5. </a:t>
            </a:r>
            <a:r>
              <a:rPr lang="en-IN" dirty="0" smtClean="0">
                <a:solidFill>
                  <a:srgbClr val="FF0000"/>
                </a:solidFill>
              </a:rPr>
              <a:t>Extract</a:t>
            </a:r>
            <a:r>
              <a:rPr lang="en-IN" dirty="0" smtClean="0">
                <a:solidFill>
                  <a:srgbClr val="FF0000"/>
                </a:solidFill>
              </a:rPr>
              <a:t>,  transform,  and  load:  </a:t>
            </a:r>
            <a:r>
              <a:rPr lang="en-IN" dirty="0" smtClean="0"/>
              <a:t>(ETL)Software  </a:t>
            </a:r>
            <a:r>
              <a:rPr lang="en-IN" dirty="0" smtClean="0"/>
              <a:t>tools used  </a:t>
            </a:r>
            <a:r>
              <a:rPr lang="en-IN" dirty="0" smtClean="0"/>
              <a:t>to  extract  data  from  outside  sources,  transform </a:t>
            </a:r>
            <a:r>
              <a:rPr lang="en-IN" dirty="0" smtClean="0"/>
              <a:t>them  </a:t>
            </a:r>
            <a:r>
              <a:rPr lang="en-IN" dirty="0" smtClean="0"/>
              <a:t>to  fit  operational  needs,  and  load  them  into  a </a:t>
            </a:r>
            <a:r>
              <a:rPr lang="en-IN" dirty="0" smtClean="0"/>
              <a:t>database </a:t>
            </a:r>
            <a:r>
              <a:rPr lang="en-IN" dirty="0" smtClean="0"/>
              <a:t>or data warehouse.</a:t>
            </a:r>
          </a:p>
          <a:p>
            <a:pPr>
              <a:buNone/>
            </a:pPr>
            <a:r>
              <a:rPr lang="en-IN" dirty="0" smtClean="0">
                <a:solidFill>
                  <a:srgbClr val="FF0000"/>
                </a:solidFill>
              </a:rPr>
              <a:t>6 </a:t>
            </a:r>
            <a:r>
              <a:rPr lang="en-IN" dirty="0" smtClean="0">
                <a:solidFill>
                  <a:srgbClr val="FF0000"/>
                </a:solidFill>
              </a:rPr>
              <a:t>Cloud computing:  </a:t>
            </a:r>
            <a:r>
              <a:rPr lang="en-IN" dirty="0" smtClean="0"/>
              <a:t>Cloud  computing as a computing </a:t>
            </a:r>
            <a:r>
              <a:rPr lang="en-IN" dirty="0" smtClean="0"/>
              <a:t>paradigm  </a:t>
            </a:r>
            <a:r>
              <a:rPr lang="en-IN" dirty="0" smtClean="0"/>
              <a:t>in  which  highly  scalable  computing </a:t>
            </a:r>
            <a:r>
              <a:rPr lang="en-IN" dirty="0" smtClean="0"/>
              <a:t>resources</a:t>
            </a:r>
            <a:r>
              <a:rPr lang="en-IN" dirty="0" smtClean="0"/>
              <a:t>, often configured as a distributed system, are </a:t>
            </a:r>
            <a:r>
              <a:rPr lang="en-IN" dirty="0" smtClean="0"/>
              <a:t>provided </a:t>
            </a:r>
            <a:r>
              <a:rPr lang="en-IN" dirty="0" smtClean="0"/>
              <a:t>as a service through a network.</a:t>
            </a:r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65403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Big Data Technology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00108"/>
            <a:ext cx="8229600" cy="5500726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IN" dirty="0" smtClean="0"/>
              <a:t>7 </a:t>
            </a:r>
            <a:r>
              <a:rPr lang="en-IN" dirty="0" smtClean="0">
                <a:solidFill>
                  <a:srgbClr val="FF0000"/>
                </a:solidFill>
              </a:rPr>
              <a:t>Data warehouse: </a:t>
            </a:r>
            <a:r>
              <a:rPr lang="en-IN" dirty="0" smtClean="0"/>
              <a:t>Specialized database optimized for </a:t>
            </a:r>
            <a:r>
              <a:rPr lang="en-IN" dirty="0" smtClean="0"/>
              <a:t>reporting</a:t>
            </a:r>
            <a:r>
              <a:rPr lang="en-IN" dirty="0" smtClean="0"/>
              <a:t>,  often  used  for  storing  large  amounts  of </a:t>
            </a:r>
            <a:r>
              <a:rPr lang="en-IN" dirty="0" smtClean="0"/>
              <a:t>structured  </a:t>
            </a:r>
            <a:r>
              <a:rPr lang="en-IN" dirty="0" smtClean="0"/>
              <a:t>data.  Data  is  uploaded  using  ETL  </a:t>
            </a:r>
            <a:r>
              <a:rPr lang="en-IN" dirty="0" smtClean="0"/>
              <a:t>extract, transform</a:t>
            </a:r>
            <a:r>
              <a:rPr lang="en-IN" dirty="0" smtClean="0"/>
              <a:t>,  and  load)  tools  from  operational  data </a:t>
            </a:r>
            <a:r>
              <a:rPr lang="en-IN" dirty="0" smtClean="0"/>
              <a:t>stores</a:t>
            </a:r>
            <a:r>
              <a:rPr lang="en-IN" dirty="0" smtClean="0"/>
              <a:t>, and reports are often generated using </a:t>
            </a:r>
            <a:r>
              <a:rPr lang="en-IN" dirty="0" smtClean="0"/>
              <a:t>business intelligence </a:t>
            </a:r>
            <a:r>
              <a:rPr lang="en-IN" dirty="0" smtClean="0"/>
              <a:t>tools.</a:t>
            </a:r>
          </a:p>
          <a:p>
            <a:pPr marL="514350" indent="-514350">
              <a:buAutoNum type="arabicPlain" startAt="8"/>
            </a:pPr>
            <a:r>
              <a:rPr lang="en-IN" dirty="0" smtClean="0">
                <a:solidFill>
                  <a:srgbClr val="FF0000"/>
                </a:solidFill>
              </a:rPr>
              <a:t>Data  </a:t>
            </a:r>
            <a:r>
              <a:rPr lang="en-IN" dirty="0" smtClean="0">
                <a:solidFill>
                  <a:srgbClr val="FF0000"/>
                </a:solidFill>
              </a:rPr>
              <a:t>mart:  </a:t>
            </a:r>
            <a:r>
              <a:rPr lang="en-IN" dirty="0" smtClean="0"/>
              <a:t>Subset  of  a  data  warehouse,  used  to </a:t>
            </a:r>
            <a:r>
              <a:rPr lang="en-IN" dirty="0" smtClean="0"/>
              <a:t>provide  </a:t>
            </a:r>
            <a:r>
              <a:rPr lang="en-IN" dirty="0" smtClean="0"/>
              <a:t>data  to  users  usually  through  </a:t>
            </a:r>
            <a:r>
              <a:rPr lang="en-IN" dirty="0" smtClean="0"/>
              <a:t>business intelligence </a:t>
            </a:r>
            <a:r>
              <a:rPr lang="en-IN" dirty="0" smtClean="0"/>
              <a:t>tools.</a:t>
            </a:r>
          </a:p>
          <a:p>
            <a:pPr marL="514350" indent="-514350">
              <a:buAutoNum type="arabicPlain" startAt="8"/>
            </a:pPr>
            <a:r>
              <a:rPr lang="en-IN" dirty="0" smtClean="0">
                <a:solidFill>
                  <a:srgbClr val="FF0000"/>
                </a:solidFill>
              </a:rPr>
              <a:t>Google  </a:t>
            </a:r>
            <a:r>
              <a:rPr lang="en-IN" dirty="0" smtClean="0">
                <a:solidFill>
                  <a:srgbClr val="FF0000"/>
                </a:solidFill>
              </a:rPr>
              <a:t>File  System:  </a:t>
            </a:r>
            <a:r>
              <a:rPr lang="en-IN" dirty="0" smtClean="0"/>
              <a:t>Proprietary  distributed  </a:t>
            </a:r>
            <a:r>
              <a:rPr lang="en-IN" dirty="0" smtClean="0"/>
              <a:t>file system </a:t>
            </a:r>
            <a:r>
              <a:rPr lang="en-IN" dirty="0" smtClean="0"/>
              <a:t>developed by Google; part of the </a:t>
            </a:r>
            <a:r>
              <a:rPr lang="en-IN" dirty="0" smtClean="0"/>
              <a:t>inspiration </a:t>
            </a:r>
            <a:r>
              <a:rPr lang="en-IN" dirty="0" smtClean="0"/>
              <a:t>for </a:t>
            </a:r>
            <a:r>
              <a:rPr lang="en-IN" dirty="0" err="1" smtClean="0"/>
              <a:t>Hadoop</a:t>
            </a:r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65403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Big Data Technology</a:t>
            </a: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2071678"/>
            <a:ext cx="8229600" cy="3500462"/>
          </a:xfrm>
        </p:spPr>
        <p:txBody>
          <a:bodyPr/>
          <a:lstStyle/>
          <a:p>
            <a:r>
              <a:rPr lang="en-IN" dirty="0" smtClean="0"/>
              <a:t>descriptive analytics, </a:t>
            </a:r>
            <a:endParaRPr lang="en-IN" dirty="0" smtClean="0"/>
          </a:p>
          <a:p>
            <a:r>
              <a:rPr lang="en-IN" dirty="0" smtClean="0"/>
              <a:t>predictive </a:t>
            </a:r>
            <a:r>
              <a:rPr lang="en-IN" dirty="0" smtClean="0"/>
              <a:t>analytics, and </a:t>
            </a:r>
          </a:p>
          <a:p>
            <a:r>
              <a:rPr lang="en-IN" dirty="0" smtClean="0"/>
              <a:t>prescriptive analytics.</a:t>
            </a:r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500034" y="642918"/>
            <a:ext cx="8229600" cy="65403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Big Data </a:t>
            </a:r>
            <a:r>
              <a:rPr lang="en-US" dirty="0" smtClean="0"/>
              <a:t>analytics - classification</a:t>
            </a: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00108"/>
            <a:ext cx="8229600" cy="5500726"/>
          </a:xfrm>
        </p:spPr>
        <p:txBody>
          <a:bodyPr/>
          <a:lstStyle/>
          <a:p>
            <a:r>
              <a:rPr lang="en-IN" dirty="0" smtClean="0"/>
              <a:t>descriptive </a:t>
            </a:r>
            <a:r>
              <a:rPr lang="en-IN" dirty="0" smtClean="0"/>
              <a:t>analytics</a:t>
            </a:r>
          </a:p>
          <a:p>
            <a:pPr lvl="1"/>
            <a:r>
              <a:rPr lang="en-IN" dirty="0" smtClean="0"/>
              <a:t> It  exploits  </a:t>
            </a:r>
            <a:r>
              <a:rPr lang="en-IN" dirty="0" smtClean="0">
                <a:solidFill>
                  <a:srgbClr val="FF0000"/>
                </a:solidFill>
              </a:rPr>
              <a:t>historical  data  </a:t>
            </a:r>
            <a:r>
              <a:rPr lang="en-IN" dirty="0" smtClean="0"/>
              <a:t>to </a:t>
            </a:r>
            <a:r>
              <a:rPr lang="en-IN" dirty="0" smtClean="0"/>
              <a:t>describe </a:t>
            </a:r>
            <a:r>
              <a:rPr lang="en-IN" dirty="0" smtClean="0"/>
              <a:t>what occurred. </a:t>
            </a:r>
            <a:endParaRPr lang="en-IN" dirty="0" smtClean="0"/>
          </a:p>
          <a:p>
            <a:pPr lvl="1"/>
            <a:r>
              <a:rPr lang="en-IN" dirty="0" smtClean="0"/>
              <a:t>For </a:t>
            </a:r>
            <a:r>
              <a:rPr lang="en-IN" dirty="0" smtClean="0"/>
              <a:t>instance, a </a:t>
            </a:r>
            <a:r>
              <a:rPr lang="en-IN" dirty="0" smtClean="0">
                <a:solidFill>
                  <a:srgbClr val="FF0000"/>
                </a:solidFill>
              </a:rPr>
              <a:t>regression</a:t>
            </a:r>
            <a:r>
              <a:rPr lang="en-IN" dirty="0" smtClean="0"/>
              <a:t> may </a:t>
            </a:r>
            <a:r>
              <a:rPr lang="en-IN" dirty="0" smtClean="0"/>
              <a:t>be  </a:t>
            </a:r>
            <a:r>
              <a:rPr lang="en-IN" dirty="0" smtClean="0"/>
              <a:t>used  to  find  simple  trends  in  the  datasets, </a:t>
            </a:r>
          </a:p>
          <a:p>
            <a:pPr lvl="1"/>
            <a:r>
              <a:rPr lang="en-IN" dirty="0" smtClean="0">
                <a:solidFill>
                  <a:srgbClr val="FF0000"/>
                </a:solidFill>
              </a:rPr>
              <a:t>visualization</a:t>
            </a:r>
            <a:r>
              <a:rPr lang="en-IN" dirty="0" smtClean="0"/>
              <a:t>  presents  data  in  a  meaningful  fashion, </a:t>
            </a:r>
            <a:endParaRPr lang="en-IN" dirty="0" smtClean="0"/>
          </a:p>
          <a:p>
            <a:pPr lvl="1"/>
            <a:r>
              <a:rPr lang="en-IN" dirty="0" smtClean="0"/>
              <a:t>and </a:t>
            </a:r>
            <a:r>
              <a:rPr lang="en-IN" dirty="0" smtClean="0">
                <a:solidFill>
                  <a:srgbClr val="FF0000"/>
                </a:solidFill>
              </a:rPr>
              <a:t>data </a:t>
            </a:r>
            <a:r>
              <a:rPr lang="en-IN" dirty="0" err="1" smtClean="0">
                <a:solidFill>
                  <a:srgbClr val="FF0000"/>
                </a:solidFill>
              </a:rPr>
              <a:t>modeling</a:t>
            </a:r>
            <a:r>
              <a:rPr lang="en-IN" dirty="0" smtClean="0">
                <a:solidFill>
                  <a:srgbClr val="FF0000"/>
                </a:solidFill>
              </a:rPr>
              <a:t> </a:t>
            </a:r>
            <a:r>
              <a:rPr lang="en-IN" dirty="0" smtClean="0"/>
              <a:t>is used to collect, store and cut the </a:t>
            </a:r>
            <a:r>
              <a:rPr lang="en-IN" dirty="0" smtClean="0"/>
              <a:t>data </a:t>
            </a:r>
            <a:r>
              <a:rPr lang="en-IN" dirty="0" smtClean="0"/>
              <a:t>in an efficient way</a:t>
            </a:r>
            <a:endParaRPr lang="en-US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500034" y="71414"/>
            <a:ext cx="8229600" cy="65403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Big Data analytics - classification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00108"/>
            <a:ext cx="8229600" cy="5500726"/>
          </a:xfrm>
        </p:spPr>
        <p:txBody>
          <a:bodyPr>
            <a:normAutofit/>
          </a:bodyPr>
          <a:lstStyle/>
          <a:p>
            <a:r>
              <a:rPr lang="en-IN" dirty="0" smtClean="0"/>
              <a:t>Predictive Analytics:  </a:t>
            </a:r>
            <a:endParaRPr lang="en-IN" dirty="0" smtClean="0"/>
          </a:p>
          <a:p>
            <a:pPr lvl="1"/>
            <a:r>
              <a:rPr lang="en-IN" dirty="0" smtClean="0"/>
              <a:t>It </a:t>
            </a:r>
            <a:r>
              <a:rPr lang="en-IN" dirty="0" smtClean="0"/>
              <a:t>focuses on </a:t>
            </a:r>
            <a:r>
              <a:rPr lang="en-IN" dirty="0" smtClean="0">
                <a:solidFill>
                  <a:srgbClr val="FF0000"/>
                </a:solidFill>
              </a:rPr>
              <a:t>predicting future </a:t>
            </a:r>
            <a:r>
              <a:rPr lang="en-IN" dirty="0" smtClean="0">
                <a:solidFill>
                  <a:srgbClr val="FF0000"/>
                </a:solidFill>
              </a:rPr>
              <a:t>probabilities  </a:t>
            </a:r>
            <a:r>
              <a:rPr lang="en-IN" dirty="0" smtClean="0"/>
              <a:t>and  trends.  </a:t>
            </a:r>
            <a:endParaRPr lang="en-IN" dirty="0" smtClean="0"/>
          </a:p>
          <a:p>
            <a:pPr lvl="1"/>
            <a:r>
              <a:rPr lang="en-IN" dirty="0" smtClean="0"/>
              <a:t>For  </a:t>
            </a:r>
            <a:r>
              <a:rPr lang="en-IN" dirty="0" smtClean="0"/>
              <a:t>example,  predictive </a:t>
            </a:r>
            <a:r>
              <a:rPr lang="en-IN" dirty="0" err="1" smtClean="0"/>
              <a:t>modeling</a:t>
            </a:r>
            <a:r>
              <a:rPr lang="en-IN" dirty="0" smtClean="0"/>
              <a:t> </a:t>
            </a:r>
            <a:r>
              <a:rPr lang="en-IN" dirty="0" smtClean="0"/>
              <a:t>uses statistical techniques such as </a:t>
            </a:r>
            <a:r>
              <a:rPr lang="en-IN" dirty="0" smtClean="0">
                <a:solidFill>
                  <a:srgbClr val="FF0000"/>
                </a:solidFill>
              </a:rPr>
              <a:t>linear and </a:t>
            </a:r>
            <a:r>
              <a:rPr lang="en-IN" dirty="0" smtClean="0">
                <a:solidFill>
                  <a:srgbClr val="FF0000"/>
                </a:solidFill>
              </a:rPr>
              <a:t> logistic  </a:t>
            </a:r>
            <a:r>
              <a:rPr lang="en-IN" dirty="0" smtClean="0">
                <a:solidFill>
                  <a:srgbClr val="FF0000"/>
                </a:solidFill>
              </a:rPr>
              <a:t>regression  </a:t>
            </a:r>
            <a:r>
              <a:rPr lang="en-IN" dirty="0" smtClean="0"/>
              <a:t>to  understand  </a:t>
            </a:r>
            <a:r>
              <a:rPr lang="en-IN" dirty="0" smtClean="0">
                <a:solidFill>
                  <a:srgbClr val="FF0000"/>
                </a:solidFill>
              </a:rPr>
              <a:t>trends  and  predict </a:t>
            </a:r>
            <a:r>
              <a:rPr lang="en-IN" dirty="0" smtClean="0">
                <a:solidFill>
                  <a:srgbClr val="FF0000"/>
                </a:solidFill>
              </a:rPr>
              <a:t> future </a:t>
            </a:r>
            <a:r>
              <a:rPr lang="en-IN" dirty="0" smtClean="0"/>
              <a:t>outcomes, and </a:t>
            </a:r>
            <a:endParaRPr lang="en-IN" dirty="0" smtClean="0"/>
          </a:p>
          <a:p>
            <a:pPr lvl="1"/>
            <a:r>
              <a:rPr lang="en-IN" dirty="0" smtClean="0"/>
              <a:t>data  </a:t>
            </a:r>
            <a:r>
              <a:rPr lang="en-IN" dirty="0" smtClean="0"/>
              <a:t>mining  extracts patterns  to </a:t>
            </a:r>
            <a:r>
              <a:rPr lang="en-IN" dirty="0" smtClean="0"/>
              <a:t>provide </a:t>
            </a:r>
            <a:r>
              <a:rPr lang="en-IN" dirty="0" smtClean="0"/>
              <a:t>insight and forecasts.</a:t>
            </a:r>
            <a:endParaRPr lang="en-US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500034" y="71414"/>
            <a:ext cx="8229600" cy="65403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Big Data analytics - classification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00108"/>
            <a:ext cx="8229600" cy="5500726"/>
          </a:xfrm>
        </p:spPr>
        <p:txBody>
          <a:bodyPr>
            <a:normAutofit/>
          </a:bodyPr>
          <a:lstStyle/>
          <a:p>
            <a:r>
              <a:rPr lang="en-IN" dirty="0" smtClean="0"/>
              <a:t>Prescriptive Analytics</a:t>
            </a:r>
            <a:r>
              <a:rPr lang="en-IN" dirty="0" smtClean="0"/>
              <a:t>:</a:t>
            </a:r>
          </a:p>
          <a:p>
            <a:pPr lvl="1"/>
            <a:r>
              <a:rPr lang="en-IN" dirty="0" smtClean="0"/>
              <a:t> It </a:t>
            </a:r>
            <a:r>
              <a:rPr lang="en-IN" dirty="0" smtClean="0"/>
              <a:t>addresses decision  making </a:t>
            </a:r>
            <a:r>
              <a:rPr lang="en-IN" dirty="0" smtClean="0"/>
              <a:t>and  </a:t>
            </a:r>
            <a:r>
              <a:rPr lang="en-IN" dirty="0" smtClean="0"/>
              <a:t>efficiency.  </a:t>
            </a:r>
            <a:endParaRPr lang="en-IN" dirty="0" smtClean="0"/>
          </a:p>
          <a:p>
            <a:pPr lvl="1"/>
            <a:r>
              <a:rPr lang="en-IN" dirty="0" smtClean="0"/>
              <a:t> </a:t>
            </a:r>
            <a:r>
              <a:rPr lang="en-IN" dirty="0" smtClean="0"/>
              <a:t>For  </a:t>
            </a:r>
            <a:r>
              <a:rPr lang="en-IN" dirty="0" smtClean="0"/>
              <a:t>example</a:t>
            </a:r>
            <a:r>
              <a:rPr lang="en-IN" dirty="0" smtClean="0">
                <a:solidFill>
                  <a:srgbClr val="FF0000"/>
                </a:solidFill>
              </a:rPr>
              <a:t>,  simulation  </a:t>
            </a:r>
            <a:r>
              <a:rPr lang="en-IN" dirty="0" smtClean="0"/>
              <a:t>is  used  to </a:t>
            </a:r>
            <a:r>
              <a:rPr lang="en-IN" dirty="0" smtClean="0"/>
              <a:t>analyze  </a:t>
            </a:r>
            <a:r>
              <a:rPr lang="en-IN" dirty="0" smtClean="0"/>
              <a:t>complex  systems  to  gain  insight  into  system </a:t>
            </a:r>
            <a:r>
              <a:rPr lang="en-IN" dirty="0" err="1" smtClean="0"/>
              <a:t>behavior</a:t>
            </a:r>
            <a:r>
              <a:rPr lang="en-IN" dirty="0" smtClean="0"/>
              <a:t>  </a:t>
            </a:r>
            <a:r>
              <a:rPr lang="en-IN" dirty="0" smtClean="0"/>
              <a:t>and  identify  issues  and  optimization </a:t>
            </a:r>
            <a:r>
              <a:rPr lang="en-IN" dirty="0" smtClean="0"/>
              <a:t> techniques  </a:t>
            </a:r>
            <a:r>
              <a:rPr lang="en-IN" dirty="0" smtClean="0"/>
              <a:t>are  used  </a:t>
            </a:r>
            <a:r>
              <a:rPr lang="en-IN" dirty="0" smtClean="0">
                <a:solidFill>
                  <a:srgbClr val="FF0000"/>
                </a:solidFill>
              </a:rPr>
              <a:t>to  find  optimal  solutions  </a:t>
            </a:r>
            <a:r>
              <a:rPr lang="en-IN" dirty="0" smtClean="0"/>
              <a:t>under </a:t>
            </a:r>
            <a:r>
              <a:rPr lang="en-IN" dirty="0" smtClean="0"/>
              <a:t> given </a:t>
            </a:r>
            <a:r>
              <a:rPr lang="en-IN" dirty="0" smtClean="0"/>
              <a:t>constraints</a:t>
            </a:r>
            <a:endParaRPr lang="en-US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500034" y="71414"/>
            <a:ext cx="8229600" cy="65403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Big Data analytics - classification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00108"/>
            <a:ext cx="8229600" cy="5500726"/>
          </a:xfrm>
        </p:spPr>
        <p:txBody>
          <a:bodyPr>
            <a:normAutofit/>
          </a:bodyPr>
          <a:lstStyle/>
          <a:p>
            <a:r>
              <a:rPr lang="en-IN" dirty="0" smtClean="0"/>
              <a:t>A  </a:t>
            </a:r>
            <a:r>
              <a:rPr lang="en-IN" dirty="0" smtClean="0"/>
              <a:t>wide  variety  of  data  from  different  sources </a:t>
            </a:r>
            <a:r>
              <a:rPr lang="en-IN" dirty="0" smtClean="0"/>
              <a:t>can be </a:t>
            </a:r>
            <a:r>
              <a:rPr lang="en-IN" dirty="0" smtClean="0"/>
              <a:t>captured, stored, and processed. More real-time </a:t>
            </a:r>
            <a:r>
              <a:rPr lang="en-IN" dirty="0" smtClean="0"/>
              <a:t>analytics  </a:t>
            </a:r>
            <a:r>
              <a:rPr lang="en-IN" dirty="0" smtClean="0"/>
              <a:t>may  be  conducted  from  desktops  or </a:t>
            </a:r>
            <a:r>
              <a:rPr lang="en-IN" dirty="0" smtClean="0"/>
              <a:t>mobile </a:t>
            </a:r>
            <a:r>
              <a:rPr lang="en-IN" dirty="0" smtClean="0"/>
              <a:t>devices for ad hock decision making.</a:t>
            </a:r>
          </a:p>
          <a:p>
            <a:r>
              <a:rPr lang="en-IN" dirty="0" smtClean="0"/>
              <a:t>Large  </a:t>
            </a:r>
            <a:r>
              <a:rPr lang="en-IN" dirty="0" smtClean="0"/>
              <a:t>volumes  of  non-transactional  data  can  be </a:t>
            </a:r>
            <a:r>
              <a:rPr lang="en-IN" dirty="0" smtClean="0"/>
              <a:t>included </a:t>
            </a:r>
            <a:r>
              <a:rPr lang="en-IN" dirty="0" smtClean="0"/>
              <a:t>in analytics.</a:t>
            </a:r>
          </a:p>
          <a:p>
            <a:r>
              <a:rPr lang="en-IN" dirty="0" smtClean="0"/>
              <a:t>The </a:t>
            </a:r>
            <a:r>
              <a:rPr lang="en-IN" dirty="0" smtClean="0"/>
              <a:t>time to solution is significantly shortened.</a:t>
            </a:r>
          </a:p>
          <a:p>
            <a:r>
              <a:rPr lang="en-IN" smtClean="0"/>
              <a:t>Future </a:t>
            </a:r>
            <a:r>
              <a:rPr lang="en-IN" dirty="0" smtClean="0"/>
              <a:t>possibility of automation of data </a:t>
            </a:r>
            <a:r>
              <a:rPr lang="en-IN" dirty="0" err="1" smtClean="0"/>
              <a:t>modeling</a:t>
            </a:r>
            <a:r>
              <a:rPr lang="en-IN" dirty="0" smtClean="0"/>
              <a:t>.</a:t>
            </a:r>
            <a:endParaRPr lang="en-US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500034" y="71414"/>
            <a:ext cx="8229600" cy="65403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/>
          </a:bodyPr>
          <a:lstStyle/>
          <a:p>
            <a:r>
              <a:rPr lang="en-IN" sz="4000" dirty="0" smtClean="0"/>
              <a:t>Benefits of big data in predictive analytics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Big Data?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IN" sz="2800" i="1" dirty="0"/>
              <a:t>huge data </a:t>
            </a:r>
            <a:r>
              <a:rPr lang="en-IN" sz="2800" i="1" dirty="0" smtClean="0"/>
              <a:t>is generated </a:t>
            </a:r>
            <a:r>
              <a:rPr lang="en-IN" sz="2800" i="1" dirty="0"/>
              <a:t>by different sources</a:t>
            </a:r>
            <a:r>
              <a:rPr lang="en-IN" sz="2800" dirty="0"/>
              <a:t/>
            </a:r>
            <a:br>
              <a:rPr lang="en-IN" sz="2800" dirty="0"/>
            </a:br>
            <a:r>
              <a:rPr lang="en-IN" sz="2800" i="1" dirty="0"/>
              <a:t>such as </a:t>
            </a:r>
            <a:r>
              <a:rPr lang="en-IN" sz="2800" i="1" dirty="0">
                <a:solidFill>
                  <a:srgbClr val="FF0000"/>
                </a:solidFill>
              </a:rPr>
              <a:t>business people, marketing, education, engineering, medicine, social media, on-line transactions, call </a:t>
            </a:r>
            <a:r>
              <a:rPr lang="en-IN" sz="2800" i="1" dirty="0" err="1">
                <a:solidFill>
                  <a:srgbClr val="FF0000"/>
                </a:solidFill>
              </a:rPr>
              <a:t>centers</a:t>
            </a:r>
            <a:r>
              <a:rPr lang="en-IN" sz="2800" i="1" dirty="0">
                <a:solidFill>
                  <a:srgbClr val="FF0000"/>
                </a:solidFill>
              </a:rPr>
              <a:t>,</a:t>
            </a:r>
            <a:r>
              <a:rPr lang="en-IN" sz="2800" dirty="0">
                <a:solidFill>
                  <a:srgbClr val="FF0000"/>
                </a:solidFill>
              </a:rPr>
              <a:t/>
            </a:r>
            <a:br>
              <a:rPr lang="en-IN" sz="2800" dirty="0">
                <a:solidFill>
                  <a:srgbClr val="FF0000"/>
                </a:solidFill>
              </a:rPr>
            </a:br>
            <a:r>
              <a:rPr lang="en-IN" sz="2800" i="1" dirty="0">
                <a:solidFill>
                  <a:srgbClr val="FF0000"/>
                </a:solidFill>
              </a:rPr>
              <a:t>sensors, web logs and telecommunication</a:t>
            </a:r>
            <a:r>
              <a:rPr lang="en-IN" sz="2800" i="1" dirty="0" smtClean="0"/>
              <a:t>.</a:t>
            </a:r>
          </a:p>
          <a:p>
            <a:r>
              <a:rPr lang="en-IN" sz="2800" i="1" dirty="0" smtClean="0">
                <a:solidFill>
                  <a:srgbClr val="FF0000"/>
                </a:solidFill>
              </a:rPr>
              <a:t>Challenge :</a:t>
            </a:r>
            <a:r>
              <a:rPr lang="en-IN" sz="2800" i="1" dirty="0" smtClean="0"/>
              <a:t>collection</a:t>
            </a:r>
            <a:r>
              <a:rPr lang="en-IN" sz="2800" i="1" dirty="0"/>
              <a:t>, </a:t>
            </a:r>
            <a:r>
              <a:rPr lang="en-IN" sz="2800" i="1" dirty="0" smtClean="0"/>
              <a:t>storage, retrieval </a:t>
            </a:r>
            <a:r>
              <a:rPr lang="en-IN" sz="2800" i="1" dirty="0"/>
              <a:t>and analysis of </a:t>
            </a:r>
            <a:r>
              <a:rPr lang="en-IN" sz="2800" i="1" dirty="0" smtClean="0"/>
              <a:t>enormous </a:t>
            </a:r>
            <a:r>
              <a:rPr lang="en-IN" sz="2800" i="1" dirty="0"/>
              <a:t>data</a:t>
            </a:r>
            <a:r>
              <a:rPr lang="en-IN" sz="2800" i="1" dirty="0" smtClean="0"/>
              <a:t>.</a:t>
            </a:r>
          </a:p>
          <a:p>
            <a:r>
              <a:rPr lang="en-IN" sz="2800" i="1" dirty="0"/>
              <a:t>Business intelligence (BI) vendors </a:t>
            </a:r>
            <a:r>
              <a:rPr lang="en-IN" sz="2800" i="1" dirty="0" smtClean="0"/>
              <a:t>are looking </a:t>
            </a:r>
            <a:r>
              <a:rPr lang="en-IN" sz="2800" i="1" dirty="0"/>
              <a:t>at </a:t>
            </a:r>
            <a:r>
              <a:rPr lang="en-IN" sz="2800" i="1" dirty="0" smtClean="0">
                <a:solidFill>
                  <a:srgbClr val="FF0000"/>
                </a:solidFill>
              </a:rPr>
              <a:t>predictive </a:t>
            </a:r>
            <a:r>
              <a:rPr lang="en-IN" sz="2800" i="1" dirty="0">
                <a:solidFill>
                  <a:srgbClr val="FF0000"/>
                </a:solidFill>
              </a:rPr>
              <a:t>analytics </a:t>
            </a:r>
            <a:r>
              <a:rPr lang="en-IN" sz="2800" i="1" dirty="0"/>
              <a:t>to understand customer </a:t>
            </a:r>
            <a:r>
              <a:rPr lang="en-IN" sz="2800" i="1" dirty="0" smtClean="0"/>
              <a:t>behaviour</a:t>
            </a:r>
            <a:r>
              <a:rPr lang="en-IN" sz="2800" dirty="0"/>
              <a:t/>
            </a:r>
            <a:br>
              <a:rPr lang="en-IN" sz="2800" dirty="0"/>
            </a:br>
            <a:r>
              <a:rPr lang="en-IN" sz="2800" dirty="0"/>
              <a:t/>
            </a:r>
            <a:br>
              <a:rPr lang="en-IN" sz="2800" dirty="0"/>
            </a:br>
            <a:r>
              <a:rPr lang="en-IN" sz="2800" i="1" dirty="0" smtClean="0"/>
              <a:t> </a:t>
            </a:r>
            <a:r>
              <a:rPr lang="en-IN" sz="2800" dirty="0"/>
              <a:t/>
            </a:r>
            <a:br>
              <a:rPr lang="en-IN" sz="2800" dirty="0"/>
            </a:br>
            <a:endParaRPr lang="en-IN" sz="2800" dirty="0"/>
          </a:p>
        </p:txBody>
      </p:sp>
    </p:spTree>
    <p:extLst>
      <p:ext uri="{BB962C8B-B14F-4D97-AF65-F5344CB8AC3E}">
        <p14:creationId xmlns:p14="http://schemas.microsoft.com/office/powerpoint/2010/main" xmlns="" val="23567091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Business Analytics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IN" dirty="0" smtClean="0"/>
              <a:t>Exploring  data  to  find  new  patterns  and </a:t>
            </a:r>
            <a:r>
              <a:rPr lang="en-IN" dirty="0" smtClean="0"/>
              <a:t>relationships </a:t>
            </a:r>
            <a:r>
              <a:rPr lang="en-IN" dirty="0" smtClean="0"/>
              <a:t>(data mining)</a:t>
            </a:r>
          </a:p>
          <a:p>
            <a:pPr algn="just"/>
            <a:r>
              <a:rPr lang="en-IN" dirty="0" smtClean="0"/>
              <a:t>Explaining  </a:t>
            </a:r>
            <a:r>
              <a:rPr lang="en-IN" dirty="0" smtClean="0"/>
              <a:t>why  a  certain  result  occurred </a:t>
            </a:r>
            <a:r>
              <a:rPr lang="en-IN" dirty="0" smtClean="0"/>
              <a:t>(</a:t>
            </a:r>
            <a:r>
              <a:rPr lang="en-IN" dirty="0" smtClean="0"/>
              <a:t>statistical analysis, quantitative analysis)</a:t>
            </a:r>
          </a:p>
          <a:p>
            <a:r>
              <a:rPr lang="en-IN" dirty="0" smtClean="0"/>
              <a:t>Forecasting </a:t>
            </a:r>
            <a:r>
              <a:rPr lang="en-IN" dirty="0" smtClean="0"/>
              <a:t>future results (</a:t>
            </a:r>
            <a:r>
              <a:rPr lang="en-IN" dirty="0" smtClean="0"/>
              <a:t>predictive analytics</a:t>
            </a:r>
            <a:r>
              <a:rPr lang="en-IN" dirty="0" smtClean="0"/>
              <a:t>).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i="1" dirty="0" smtClean="0"/>
              <a:t>Business intelligence (BI)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dirty="0" smtClean="0"/>
              <a:t>Business  intelligence  (BI) is  an  umbrella  term  </a:t>
            </a:r>
            <a:r>
              <a:rPr lang="en-IN" dirty="0" smtClean="0">
                <a:solidFill>
                  <a:srgbClr val="FF0000"/>
                </a:solidFill>
              </a:rPr>
              <a:t>that </a:t>
            </a:r>
            <a:r>
              <a:rPr lang="en-IN" dirty="0" smtClean="0">
                <a:solidFill>
                  <a:srgbClr val="FF0000"/>
                </a:solidFill>
              </a:rPr>
              <a:t>includes </a:t>
            </a:r>
            <a:r>
              <a:rPr lang="en-IN" dirty="0" smtClean="0"/>
              <a:t>the </a:t>
            </a:r>
            <a:r>
              <a:rPr lang="en-IN" dirty="0" smtClean="0">
                <a:solidFill>
                  <a:srgbClr val="FF0000"/>
                </a:solidFill>
              </a:rPr>
              <a:t>applications, infrastructure and tools, </a:t>
            </a:r>
            <a:r>
              <a:rPr lang="en-IN" dirty="0" smtClean="0"/>
              <a:t>and </a:t>
            </a:r>
            <a:r>
              <a:rPr lang="en-IN" dirty="0" smtClean="0"/>
              <a:t>best  </a:t>
            </a:r>
            <a:r>
              <a:rPr lang="en-IN" dirty="0" smtClean="0"/>
              <a:t>practices  that  </a:t>
            </a:r>
            <a:r>
              <a:rPr lang="en-IN" dirty="0" smtClean="0">
                <a:solidFill>
                  <a:srgbClr val="FF0000"/>
                </a:solidFill>
              </a:rPr>
              <a:t>enable  access  </a:t>
            </a:r>
            <a:r>
              <a:rPr lang="en-IN" dirty="0" smtClean="0"/>
              <a:t>to  and  analysis  of </a:t>
            </a:r>
            <a:r>
              <a:rPr lang="en-IN" dirty="0" smtClean="0"/>
              <a:t>information  </a:t>
            </a:r>
            <a:r>
              <a:rPr lang="en-IN" dirty="0" smtClean="0">
                <a:solidFill>
                  <a:srgbClr val="FF0000"/>
                </a:solidFill>
              </a:rPr>
              <a:t>to  improve  and  optimize  decisions  and </a:t>
            </a:r>
            <a:r>
              <a:rPr lang="en-IN" dirty="0" smtClean="0">
                <a:solidFill>
                  <a:srgbClr val="FF0000"/>
                </a:solidFill>
              </a:rPr>
              <a:t> performance  </a:t>
            </a:r>
            <a:r>
              <a:rPr lang="en-IN" dirty="0" smtClean="0"/>
              <a:t>says  Gartner.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Big 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en-US" dirty="0" smtClean="0"/>
              <a:t>Big  data  refers  to  </a:t>
            </a:r>
            <a:r>
              <a:rPr lang="en-US" dirty="0" smtClean="0">
                <a:solidFill>
                  <a:srgbClr val="FF0000"/>
                </a:solidFill>
              </a:rPr>
              <a:t>datasets  whose  size  is  beyond  the </a:t>
            </a:r>
            <a:r>
              <a:rPr lang="en-US" dirty="0" smtClean="0">
                <a:solidFill>
                  <a:srgbClr val="FF0000"/>
                </a:solidFill>
              </a:rPr>
              <a:t>ability  </a:t>
            </a:r>
            <a:r>
              <a:rPr lang="en-US" dirty="0" smtClean="0">
                <a:solidFill>
                  <a:srgbClr val="FF0000"/>
                </a:solidFill>
              </a:rPr>
              <a:t>of  typical  database  software  </a:t>
            </a:r>
            <a:r>
              <a:rPr lang="en-US" dirty="0" smtClean="0"/>
              <a:t>tools  to  capture, </a:t>
            </a:r>
            <a:r>
              <a:rPr lang="en-US" dirty="0" smtClean="0"/>
              <a:t> store</a:t>
            </a:r>
            <a:r>
              <a:rPr lang="en-US" dirty="0" smtClean="0"/>
              <a:t>,  manage,  and  analyze  the  </a:t>
            </a:r>
            <a:r>
              <a:rPr lang="en-US" dirty="0" err="1" smtClean="0"/>
              <a:t>nformation</a:t>
            </a:r>
            <a:r>
              <a:rPr lang="en-US" dirty="0" smtClean="0"/>
              <a:t>  </a:t>
            </a:r>
          </a:p>
          <a:p>
            <a:pPr algn="just"/>
            <a:r>
              <a:rPr lang="en-US" dirty="0" smtClean="0"/>
              <a:t>As </a:t>
            </a:r>
            <a:r>
              <a:rPr lang="en-US" dirty="0" smtClean="0"/>
              <a:t>the data is increasing voluminously in size from </a:t>
            </a:r>
            <a:r>
              <a:rPr lang="en-US" dirty="0" err="1" smtClean="0"/>
              <a:t>petabytes</a:t>
            </a:r>
            <a:r>
              <a:rPr lang="en-US" dirty="0" smtClean="0"/>
              <a:t>  </a:t>
            </a:r>
            <a:r>
              <a:rPr lang="en-US" dirty="0" smtClean="0"/>
              <a:t>(1  </a:t>
            </a:r>
            <a:r>
              <a:rPr lang="en-US" dirty="0" err="1" smtClean="0"/>
              <a:t>petabyte</a:t>
            </a:r>
            <a:r>
              <a:rPr lang="en-US" dirty="0" smtClean="0"/>
              <a:t>=1024  </a:t>
            </a:r>
            <a:r>
              <a:rPr lang="en-US" dirty="0" smtClean="0">
                <a:solidFill>
                  <a:srgbClr val="FF0000"/>
                </a:solidFill>
              </a:rPr>
              <a:t>terabytes</a:t>
            </a:r>
            <a:r>
              <a:rPr lang="en-US" dirty="0" smtClean="0"/>
              <a:t>),  </a:t>
            </a:r>
            <a:r>
              <a:rPr lang="en-US" dirty="0" err="1" smtClean="0"/>
              <a:t>exabytes</a:t>
            </a:r>
            <a:r>
              <a:rPr lang="en-US" dirty="0" smtClean="0"/>
              <a:t>  (1 </a:t>
            </a:r>
            <a:r>
              <a:rPr lang="en-US" dirty="0" err="1" smtClean="0"/>
              <a:t>exabyte</a:t>
            </a:r>
            <a:r>
              <a:rPr lang="en-US" dirty="0" smtClean="0"/>
              <a:t>=1024 </a:t>
            </a:r>
            <a:r>
              <a:rPr lang="en-US" dirty="0" err="1" smtClean="0"/>
              <a:t>petabytes</a:t>
            </a:r>
            <a:r>
              <a:rPr lang="en-US" dirty="0" smtClean="0"/>
              <a:t>),</a:t>
            </a:r>
            <a:r>
              <a:rPr lang="en-US" dirty="0" err="1" smtClean="0"/>
              <a:t>zettabytes</a:t>
            </a:r>
            <a:r>
              <a:rPr lang="en-US" dirty="0" smtClean="0"/>
              <a:t> (1 </a:t>
            </a:r>
            <a:r>
              <a:rPr lang="en-US" dirty="0" err="1" smtClean="0"/>
              <a:t>zettabyte</a:t>
            </a:r>
            <a:r>
              <a:rPr lang="en-US" dirty="0" smtClean="0"/>
              <a:t>=1024 </a:t>
            </a:r>
            <a:r>
              <a:rPr lang="en-US" dirty="0" err="1" smtClean="0"/>
              <a:t>exabytes</a:t>
            </a:r>
            <a:r>
              <a:rPr lang="en-US" dirty="0" smtClean="0"/>
              <a:t>), </a:t>
            </a:r>
            <a:r>
              <a:rPr lang="en-US" dirty="0" err="1" smtClean="0"/>
              <a:t>yottabytes</a:t>
            </a:r>
            <a:r>
              <a:rPr lang="en-US" dirty="0" smtClean="0"/>
              <a:t> (1 </a:t>
            </a:r>
            <a:r>
              <a:rPr lang="en-US" dirty="0" err="1" smtClean="0"/>
              <a:t>exabyte</a:t>
            </a:r>
            <a:r>
              <a:rPr lang="en-US" dirty="0" smtClean="0"/>
              <a:t>=1024 </a:t>
            </a:r>
            <a:r>
              <a:rPr lang="en-US" dirty="0" err="1" smtClean="0"/>
              <a:t>yottabytes</a:t>
            </a:r>
            <a:r>
              <a:rPr lang="en-US" dirty="0" smtClean="0"/>
              <a:t>).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560406"/>
          </a:xfrm>
        </p:spPr>
        <p:txBody>
          <a:bodyPr>
            <a:normAutofit fontScale="90000"/>
          </a:bodyPr>
          <a:lstStyle/>
          <a:p>
            <a:r>
              <a:rPr lang="en-IN" dirty="0" smtClean="0"/>
              <a:t>Key Characteristics of Big data</a:t>
            </a:r>
            <a:endParaRPr lang="en-US" dirty="0"/>
          </a:p>
        </p:txBody>
      </p:sp>
      <p:pic>
        <p:nvPicPr>
          <p:cNvPr id="6" name="Picture 5" descr="The-five-Vs-of-Big-Data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5720" y="785795"/>
            <a:ext cx="8501122" cy="571504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dirty="0" smtClean="0"/>
              <a:t>different ways in which </a:t>
            </a:r>
            <a:br>
              <a:rPr lang="en-IN" dirty="0" smtClean="0"/>
            </a:br>
            <a:r>
              <a:rPr lang="en-IN" dirty="0" smtClean="0"/>
              <a:t>the data can be processed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IN" dirty="0" smtClean="0"/>
              <a:t>Operational  </a:t>
            </a:r>
            <a:r>
              <a:rPr lang="en-IN" dirty="0" smtClean="0"/>
              <a:t>Database:  (</a:t>
            </a:r>
            <a:r>
              <a:rPr lang="en-IN" dirty="0" smtClean="0">
                <a:solidFill>
                  <a:srgbClr val="FF0000"/>
                </a:solidFill>
              </a:rPr>
              <a:t>OLTP)  Online  Transaction </a:t>
            </a:r>
            <a:r>
              <a:rPr lang="en-IN" dirty="0" smtClean="0">
                <a:solidFill>
                  <a:srgbClr val="FF0000"/>
                </a:solidFill>
              </a:rPr>
              <a:t>Processing </a:t>
            </a:r>
            <a:r>
              <a:rPr lang="en-IN" dirty="0" smtClean="0">
                <a:solidFill>
                  <a:srgbClr val="FF0000"/>
                </a:solidFill>
              </a:rPr>
              <a:t>(DBMSs</a:t>
            </a:r>
            <a:r>
              <a:rPr lang="en-IN" dirty="0" smtClean="0"/>
              <a:t>).</a:t>
            </a:r>
          </a:p>
          <a:p>
            <a:r>
              <a:rPr lang="en-IN" dirty="0" smtClean="0"/>
              <a:t>Data  Warehousing:  (OLAP)  </a:t>
            </a:r>
            <a:r>
              <a:rPr lang="en-IN" dirty="0" smtClean="0">
                <a:solidFill>
                  <a:srgbClr val="FF0000"/>
                </a:solidFill>
              </a:rPr>
              <a:t>Online  Analytical </a:t>
            </a:r>
          </a:p>
          <a:p>
            <a:r>
              <a:rPr lang="en-IN" dirty="0" smtClean="0">
                <a:solidFill>
                  <a:srgbClr val="FF0000"/>
                </a:solidFill>
              </a:rPr>
              <a:t>Processing.</a:t>
            </a:r>
          </a:p>
          <a:p>
            <a:r>
              <a:rPr lang="en-IN" dirty="0" smtClean="0"/>
              <a:t>Stream  Computing:   Due  to  uninterrupted  networks </a:t>
            </a:r>
            <a:r>
              <a:rPr lang="en-IN" dirty="0" smtClean="0"/>
              <a:t>data </a:t>
            </a:r>
            <a:r>
              <a:rPr lang="en-IN" dirty="0" smtClean="0"/>
              <a:t>is arriving in continuous stream 24/7 a day. This </a:t>
            </a:r>
            <a:r>
              <a:rPr lang="en-IN" dirty="0" smtClean="0"/>
              <a:t>data  </a:t>
            </a:r>
            <a:r>
              <a:rPr lang="en-IN" dirty="0" smtClean="0"/>
              <a:t>need  to  be  captured  and  processed  </a:t>
            </a:r>
            <a:r>
              <a:rPr lang="en-IN" dirty="0" smtClean="0">
                <a:solidFill>
                  <a:srgbClr val="FF0000"/>
                </a:solidFill>
              </a:rPr>
              <a:t>using  </a:t>
            </a:r>
            <a:r>
              <a:rPr lang="en-IN" dirty="0" err="1" smtClean="0">
                <a:solidFill>
                  <a:srgbClr val="FF0000"/>
                </a:solidFill>
              </a:rPr>
              <a:t>RealTime</a:t>
            </a:r>
            <a:r>
              <a:rPr lang="en-IN" dirty="0" smtClean="0">
                <a:solidFill>
                  <a:srgbClr val="FF0000"/>
                </a:solidFill>
              </a:rPr>
              <a:t> Analytics Processing (RTAP).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65403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Big Data Technology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85794"/>
            <a:ext cx="8229600" cy="571504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IN" dirty="0" smtClean="0">
                <a:solidFill>
                  <a:srgbClr val="FF0000"/>
                </a:solidFill>
              </a:rPr>
              <a:t>1 </a:t>
            </a:r>
            <a:r>
              <a:rPr lang="en-IN" dirty="0" err="1" smtClean="0">
                <a:solidFill>
                  <a:srgbClr val="FF0000"/>
                </a:solidFill>
              </a:rPr>
              <a:t>Hadoop</a:t>
            </a:r>
            <a:r>
              <a:rPr lang="en-IN" dirty="0" smtClean="0">
                <a:solidFill>
                  <a:srgbClr val="FF0000"/>
                </a:solidFill>
              </a:rPr>
              <a:t>:</a:t>
            </a:r>
          </a:p>
          <a:p>
            <a:r>
              <a:rPr lang="en-IN" dirty="0" smtClean="0"/>
              <a:t> </a:t>
            </a:r>
            <a:r>
              <a:rPr lang="en-IN" dirty="0" smtClean="0"/>
              <a:t>An open source (free) software framework </a:t>
            </a:r>
            <a:r>
              <a:rPr lang="en-IN" dirty="0" smtClean="0"/>
              <a:t>for  </a:t>
            </a:r>
            <a:r>
              <a:rPr lang="en-IN" dirty="0" smtClean="0"/>
              <a:t>processing  huge  datasets  on  certain  kinds  of </a:t>
            </a:r>
            <a:r>
              <a:rPr lang="en-IN" dirty="0" smtClean="0"/>
              <a:t>problems </a:t>
            </a:r>
            <a:r>
              <a:rPr lang="en-IN" dirty="0" smtClean="0"/>
              <a:t>on a distributed system. </a:t>
            </a:r>
            <a:endParaRPr lang="en-IN" dirty="0" smtClean="0"/>
          </a:p>
          <a:p>
            <a:r>
              <a:rPr lang="en-IN" dirty="0" smtClean="0"/>
              <a:t>Its </a:t>
            </a:r>
            <a:r>
              <a:rPr lang="en-IN" dirty="0" smtClean="0"/>
              <a:t>development was </a:t>
            </a:r>
            <a:r>
              <a:rPr lang="en-IN" dirty="0" smtClean="0"/>
              <a:t>inspired  </a:t>
            </a:r>
            <a:r>
              <a:rPr lang="en-IN" dirty="0" smtClean="0"/>
              <a:t>by  Google’s  </a:t>
            </a:r>
            <a:r>
              <a:rPr lang="en-IN" dirty="0" err="1" smtClean="0"/>
              <a:t>MapReduce</a:t>
            </a:r>
            <a:r>
              <a:rPr lang="en-IN" dirty="0" smtClean="0"/>
              <a:t>  and  Google  File </a:t>
            </a:r>
            <a:r>
              <a:rPr lang="en-IN" dirty="0" smtClean="0"/>
              <a:t>System</a:t>
            </a:r>
            <a:r>
              <a:rPr lang="en-IN" dirty="0" smtClean="0"/>
              <a:t>. </a:t>
            </a:r>
            <a:endParaRPr lang="en-IN" dirty="0" smtClean="0"/>
          </a:p>
          <a:p>
            <a:r>
              <a:rPr lang="en-IN" dirty="0" smtClean="0"/>
              <a:t>It  </a:t>
            </a:r>
            <a:r>
              <a:rPr lang="en-IN" dirty="0" smtClean="0"/>
              <a:t>was  originally  developed  at  Yahoo!  and  is </a:t>
            </a:r>
            <a:r>
              <a:rPr lang="en-IN" dirty="0" smtClean="0"/>
              <a:t>now  </a:t>
            </a:r>
            <a:r>
              <a:rPr lang="en-IN" dirty="0" smtClean="0"/>
              <a:t>managed  as  a  project  of  the  Apache  Software </a:t>
            </a:r>
            <a:r>
              <a:rPr lang="en-IN" dirty="0" smtClean="0"/>
              <a:t>Foundation</a:t>
            </a:r>
            <a:r>
              <a:rPr lang="en-IN" dirty="0" smtClean="0"/>
              <a:t>.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00108"/>
            <a:ext cx="8229600" cy="5500726"/>
          </a:xfrm>
        </p:spPr>
        <p:txBody>
          <a:bodyPr/>
          <a:lstStyle/>
          <a:p>
            <a:pPr marL="514350" indent="-514350">
              <a:buAutoNum type="arabicPlain" startAt="2"/>
            </a:pPr>
            <a:r>
              <a:rPr lang="en-IN" dirty="0" err="1" smtClean="0">
                <a:solidFill>
                  <a:srgbClr val="FF0000"/>
                </a:solidFill>
              </a:rPr>
              <a:t>HBase</a:t>
            </a:r>
            <a:r>
              <a:rPr lang="en-IN" dirty="0" smtClean="0">
                <a:solidFill>
                  <a:srgbClr val="FF0000"/>
                </a:solidFill>
              </a:rPr>
              <a:t>:  </a:t>
            </a:r>
            <a:r>
              <a:rPr lang="en-IN" dirty="0" smtClean="0"/>
              <a:t>An  open  source  (free),  distributed,  </a:t>
            </a:r>
            <a:r>
              <a:rPr lang="en-IN" dirty="0" err="1" smtClean="0"/>
              <a:t>nonrelational</a:t>
            </a:r>
            <a:r>
              <a:rPr lang="en-IN" dirty="0" smtClean="0"/>
              <a:t>  database  </a:t>
            </a:r>
            <a:r>
              <a:rPr lang="en-IN" dirty="0" err="1" smtClean="0"/>
              <a:t>modeled</a:t>
            </a:r>
            <a:r>
              <a:rPr lang="en-IN" dirty="0" smtClean="0"/>
              <a:t>  on  </a:t>
            </a:r>
            <a:r>
              <a:rPr lang="en-IN" dirty="0" err="1" smtClean="0"/>
              <a:t>oogle’s</a:t>
            </a:r>
            <a:r>
              <a:rPr lang="en-IN" dirty="0" smtClean="0"/>
              <a:t>  </a:t>
            </a:r>
            <a:r>
              <a:rPr lang="en-IN" dirty="0" smtClean="0"/>
              <a:t>Big  Table.  </a:t>
            </a:r>
            <a:endParaRPr lang="en-IN" dirty="0" smtClean="0"/>
          </a:p>
          <a:p>
            <a:pPr marL="514350" indent="-514350"/>
            <a:r>
              <a:rPr lang="en-IN" dirty="0" smtClean="0"/>
              <a:t>It was  </a:t>
            </a:r>
            <a:r>
              <a:rPr lang="en-IN" dirty="0" smtClean="0"/>
              <a:t>originally  developed  by  </a:t>
            </a:r>
            <a:r>
              <a:rPr lang="en-IN" dirty="0" err="1" smtClean="0"/>
              <a:t>Powerset</a:t>
            </a:r>
            <a:r>
              <a:rPr lang="en-IN" dirty="0" smtClean="0"/>
              <a:t>  and  is  now </a:t>
            </a:r>
            <a:r>
              <a:rPr lang="en-IN" dirty="0" smtClean="0"/>
              <a:t>managed  </a:t>
            </a:r>
            <a:r>
              <a:rPr lang="en-IN" dirty="0" smtClean="0"/>
              <a:t>as  a  project  of  the  Apache  </a:t>
            </a:r>
            <a:r>
              <a:rPr lang="en-IN" dirty="0" smtClean="0"/>
              <a:t>Software foundation </a:t>
            </a:r>
            <a:r>
              <a:rPr lang="en-IN" dirty="0" smtClean="0"/>
              <a:t>as part of the </a:t>
            </a:r>
            <a:r>
              <a:rPr lang="en-IN" dirty="0" err="1" smtClean="0"/>
              <a:t>Hadoop</a:t>
            </a:r>
            <a:r>
              <a:rPr lang="en-IN" dirty="0" smtClean="0"/>
              <a:t>.</a:t>
            </a:r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65403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Big Data Technology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</TotalTime>
  <Words>798</Words>
  <Application>Microsoft Office PowerPoint</Application>
  <PresentationFormat>On-screen Show (4:3)</PresentationFormat>
  <Paragraphs>63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Office Theme</vt:lpstr>
      <vt:lpstr>Big DATA</vt:lpstr>
      <vt:lpstr>What is Big Data?</vt:lpstr>
      <vt:lpstr>Business Analytics</vt:lpstr>
      <vt:lpstr>Business intelligence (BI)</vt:lpstr>
      <vt:lpstr>Big Data</vt:lpstr>
      <vt:lpstr>Key Characteristics of Big data</vt:lpstr>
      <vt:lpstr>different ways in which  the data can be processed</vt:lpstr>
      <vt:lpstr>Big Data Technology</vt:lpstr>
      <vt:lpstr>Big Data Technology</vt:lpstr>
      <vt:lpstr>Big Data Technology</vt:lpstr>
      <vt:lpstr>Big Data Technology</vt:lpstr>
      <vt:lpstr>Big Data Technology</vt:lpstr>
      <vt:lpstr>Big Data analytics - classification</vt:lpstr>
      <vt:lpstr>Slide 14</vt:lpstr>
      <vt:lpstr>Slide 15</vt:lpstr>
      <vt:lpstr>Slide 16</vt:lpstr>
      <vt:lpstr>Slide 17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Big DATA</dc:title>
  <dc:creator>Staff</dc:creator>
  <cp:lastModifiedBy>rootuser</cp:lastModifiedBy>
  <cp:revision>20</cp:revision>
  <dcterms:created xsi:type="dcterms:W3CDTF">2006-08-16T00:00:00Z</dcterms:created>
  <dcterms:modified xsi:type="dcterms:W3CDTF">2019-02-10T15:25:28Z</dcterms:modified>
</cp:coreProperties>
</file>